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316" r:id="rId4"/>
    <p:sldId id="318" r:id="rId5"/>
    <p:sldId id="319" r:id="rId6"/>
    <p:sldId id="320" r:id="rId7"/>
    <p:sldId id="321" r:id="rId8"/>
    <p:sldId id="322" r:id="rId9"/>
    <p:sldId id="275" r:id="rId10"/>
    <p:sldId id="324" r:id="rId11"/>
    <p:sldId id="323" r:id="rId12"/>
    <p:sldId id="326" r:id="rId13"/>
    <p:sldId id="327" r:id="rId14"/>
    <p:sldId id="328" r:id="rId15"/>
    <p:sldId id="329" r:id="rId16"/>
    <p:sldId id="331" r:id="rId17"/>
    <p:sldId id="332" r:id="rId18"/>
    <p:sldId id="333" r:id="rId19"/>
    <p:sldId id="334" r:id="rId20"/>
    <p:sldId id="335" r:id="rId21"/>
    <p:sldId id="336" r:id="rId22"/>
    <p:sldId id="337" r:id="rId23"/>
    <p:sldId id="33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2" autoAdjust="0"/>
  </p:normalViewPr>
  <p:slideViewPr>
    <p:cSldViewPr>
      <p:cViewPr varScale="1">
        <p:scale>
          <a:sx n="86" d="100"/>
          <a:sy n="86" d="100"/>
        </p:scale>
        <p:origin x="-13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E8BDE-344E-4DE9-B002-C37593739B17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14525A-5D86-4D4B-92E3-6FCC2BE734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122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525A-5D86-4D4B-92E3-6FCC2BE7342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0794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525A-5D86-4D4B-92E3-6FCC2BE7342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0794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525A-5D86-4D4B-92E3-6FCC2BE7342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0794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525A-5D86-4D4B-92E3-6FCC2BE7342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07943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525A-5D86-4D4B-92E3-6FCC2BE7342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0794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525A-5D86-4D4B-92E3-6FCC2BE7342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0794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1691680" y="1268760"/>
            <a:ext cx="662473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+mj-lt"/>
                <a:ea typeface="Roboto Black" pitchFamily="2" charset="0"/>
                <a:cs typeface="Roboto Black" pitchFamily="2" charset="0"/>
              </a:rPr>
              <a:t>Тема уроку </a:t>
            </a:r>
            <a:r>
              <a:rPr lang="uk-UA" b="1" dirty="0" smtClean="0">
                <a:latin typeface="+mj-lt"/>
                <a:ea typeface="Roboto Black" pitchFamily="2" charset="0"/>
                <a:cs typeface="Roboto Black" pitchFamily="2" charset="0"/>
              </a:rPr>
              <a:t>:</a:t>
            </a:r>
          </a:p>
          <a:p>
            <a:endParaRPr lang="uk-UA" b="1" dirty="0">
              <a:latin typeface="+mj-lt"/>
              <a:ea typeface="Roboto Black" pitchFamily="2" charset="0"/>
              <a:cs typeface="Roboto Black" pitchFamily="2" charset="0"/>
            </a:endParaRPr>
          </a:p>
          <a:p>
            <a:endParaRPr lang="uk-UA" b="1" dirty="0" smtClean="0">
              <a:latin typeface="+mj-lt"/>
              <a:ea typeface="Roboto Black" pitchFamily="2" charset="0"/>
              <a:cs typeface="Roboto Black" pitchFamily="2" charset="0"/>
            </a:endParaRPr>
          </a:p>
          <a:p>
            <a:r>
              <a:rPr lang="uk-UA" sz="4400" b="1" dirty="0">
                <a:solidFill>
                  <a:srgbClr val="FF0000"/>
                </a:solidFill>
              </a:rPr>
              <a:t>Як ми дізнаємося, що прийшла весна. Що загрожує первоцвітам?</a:t>
            </a:r>
            <a:endParaRPr lang="ru-RU" sz="4400" i="1" dirty="0">
              <a:solidFill>
                <a:srgbClr val="FF0000"/>
              </a:solidFill>
              <a:latin typeface="+mj-lt"/>
              <a:ea typeface="Roboto Black" pitchFamily="2" charset="0"/>
              <a:cs typeface="Roboto Black" pitchFamily="2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963576" y="75982"/>
            <a:ext cx="4616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«</a:t>
            </a:r>
            <a:r>
              <a:rPr lang="uk-UA" b="1" dirty="0" smtClean="0"/>
              <a:t>Вітаємо весну»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46935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1142976" y="2571744"/>
            <a:ext cx="695228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+mj-lt"/>
                <a:ea typeface="Roboto Black" pitchFamily="2" charset="0"/>
                <a:cs typeface="Roboto Black" pitchFamily="2" charset="0"/>
              </a:rPr>
              <a:t>Тема уроку </a:t>
            </a:r>
            <a:r>
              <a:rPr lang="uk-UA" b="1" dirty="0" smtClean="0">
                <a:latin typeface="+mj-lt"/>
                <a:ea typeface="Roboto Black" pitchFamily="2" charset="0"/>
                <a:cs typeface="Roboto Black" pitchFamily="2" charset="0"/>
              </a:rPr>
              <a:t>:</a:t>
            </a:r>
            <a:endParaRPr lang="uk-UA" b="1" dirty="0" smtClean="0">
              <a:latin typeface="+mj-lt"/>
              <a:ea typeface="Roboto Black" pitchFamily="2" charset="0"/>
              <a:cs typeface="Roboto Black" pitchFamily="2" charset="0"/>
            </a:endParaRPr>
          </a:p>
          <a:p>
            <a:r>
              <a:rPr lang="uk-UA" sz="4400" b="1" dirty="0" smtClean="0">
                <a:solidFill>
                  <a:srgbClr val="FF0000"/>
                </a:solidFill>
              </a:rPr>
              <a:t>Створюємо абетку природи</a:t>
            </a:r>
            <a:endParaRPr lang="ru-RU" sz="4400" i="1" dirty="0">
              <a:solidFill>
                <a:srgbClr val="FF0000"/>
              </a:solidFill>
              <a:latin typeface="+mj-lt"/>
              <a:ea typeface="Roboto Black" pitchFamily="2" charset="0"/>
              <a:cs typeface="Roboto Black" pitchFamily="2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963576" y="75982"/>
            <a:ext cx="4616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«</a:t>
            </a:r>
            <a:r>
              <a:rPr lang="uk-UA" b="1" dirty="0" smtClean="0"/>
              <a:t>Ми знаємо абетку»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21811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963576" y="75982"/>
            <a:ext cx="4616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«</a:t>
            </a:r>
            <a:r>
              <a:rPr lang="uk-UA" b="1" dirty="0" smtClean="0"/>
              <a:t>Ми знаємо абетку»</a:t>
            </a:r>
            <a:endParaRPr lang="ru-RU" dirty="0"/>
          </a:p>
        </p:txBody>
      </p:sp>
      <p:pic>
        <p:nvPicPr>
          <p:cNvPr id="2061" name="Picture 13" descr="C:\Users\Олександр\Downloads\Тижні 9-12\Тижні 9-12\Абетка\А-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857364"/>
            <a:ext cx="4214842" cy="3703107"/>
          </a:xfrm>
          <a:prstGeom prst="rect">
            <a:avLst/>
          </a:prstGeom>
          <a:noFill/>
        </p:spPr>
      </p:pic>
      <p:pic>
        <p:nvPicPr>
          <p:cNvPr id="2062" name="Picture 14" descr="C:\Users\Олександр\Downloads\Тижні 9-12\Тижні 9-12\Абетка\Б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785926"/>
            <a:ext cx="4286280" cy="37658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21811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963576" y="75982"/>
            <a:ext cx="4616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«</a:t>
            </a:r>
            <a:r>
              <a:rPr lang="uk-UA" b="1" dirty="0" smtClean="0"/>
              <a:t>Ми знаємо абетку»</a:t>
            </a:r>
            <a:endParaRPr lang="ru-RU" dirty="0"/>
          </a:p>
        </p:txBody>
      </p:sp>
      <p:pic>
        <p:nvPicPr>
          <p:cNvPr id="3074" name="Picture 2" descr="C:\Users\Олександр\Downloads\Тижні 9-12\Тижні 9-12\Абетка\І-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71678"/>
            <a:ext cx="5158571" cy="3571900"/>
          </a:xfrm>
          <a:prstGeom prst="rect">
            <a:avLst/>
          </a:prstGeom>
          <a:noFill/>
        </p:spPr>
      </p:pic>
      <p:pic>
        <p:nvPicPr>
          <p:cNvPr id="3075" name="Picture 3" descr="C:\Users\Олександр\Downloads\Тижні 9-12\Тижні 9-12\Абетка\Є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10473" y="2214554"/>
            <a:ext cx="4633527" cy="32083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21811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963576" y="75982"/>
            <a:ext cx="4616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«</a:t>
            </a:r>
            <a:r>
              <a:rPr lang="uk-UA" b="1" dirty="0" smtClean="0"/>
              <a:t>Ми знаємо абетку»</a:t>
            </a:r>
            <a:endParaRPr lang="ru-RU" dirty="0"/>
          </a:p>
        </p:txBody>
      </p:sp>
      <p:pic>
        <p:nvPicPr>
          <p:cNvPr id="4098" name="Picture 2" descr="C:\Users\Олександр\Downloads\Тижні 9-12\Тижні 9-12\Абетка\Ї-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785926"/>
            <a:ext cx="4436369" cy="3071834"/>
          </a:xfrm>
          <a:prstGeom prst="rect">
            <a:avLst/>
          </a:prstGeom>
          <a:noFill/>
        </p:spPr>
      </p:pic>
      <p:pic>
        <p:nvPicPr>
          <p:cNvPr id="4099" name="Picture 3" descr="C:\Users\Олександр\Downloads\Тижні 9-12\Тижні 9-12\Абетка\К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092" y="3071810"/>
            <a:ext cx="4714908" cy="3264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21811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963576" y="75982"/>
            <a:ext cx="4616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«</a:t>
            </a:r>
            <a:r>
              <a:rPr lang="uk-UA" b="1" dirty="0" smtClean="0"/>
              <a:t>Ми знаємо абетку»</a:t>
            </a:r>
            <a:endParaRPr lang="ru-RU" dirty="0"/>
          </a:p>
        </p:txBody>
      </p:sp>
      <p:pic>
        <p:nvPicPr>
          <p:cNvPr id="5122" name="Picture 2" descr="C:\Users\Олександр\Downloads\Тижні 9-12\Тижні 9-12\Абетка\Л-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43050"/>
            <a:ext cx="5072098" cy="3512027"/>
          </a:xfrm>
          <a:prstGeom prst="rect">
            <a:avLst/>
          </a:prstGeom>
          <a:noFill/>
        </p:spPr>
      </p:pic>
      <p:pic>
        <p:nvPicPr>
          <p:cNvPr id="5123" name="Picture 3" descr="C:\Users\Олександр\Downloads\Тижні 9-12\Тижні 9-12\Абетка\М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10475" y="2786058"/>
            <a:ext cx="4633525" cy="3208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21811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963576" y="75982"/>
            <a:ext cx="4616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«</a:t>
            </a:r>
            <a:r>
              <a:rPr lang="uk-UA" b="1" dirty="0" smtClean="0"/>
              <a:t>Ми знаємо абетку»</a:t>
            </a:r>
            <a:endParaRPr lang="ru-RU" dirty="0"/>
          </a:p>
        </p:txBody>
      </p:sp>
      <p:pic>
        <p:nvPicPr>
          <p:cNvPr id="6146" name="Picture 2" descr="C:\Users\Олександр\Downloads\Тижні 9-12\Тижні 9-12\Абетка\Ч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3873" y="714356"/>
            <a:ext cx="3983617" cy="2714644"/>
          </a:xfrm>
          <a:prstGeom prst="rect">
            <a:avLst/>
          </a:prstGeom>
          <a:noFill/>
        </p:spPr>
      </p:pic>
      <p:pic>
        <p:nvPicPr>
          <p:cNvPr id="6147" name="Picture 3" descr="C:\Users\Олександр\Downloads\Тижні 9-12\Тижні 9-12\Абетка\Н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71678"/>
            <a:ext cx="4857784" cy="3363632"/>
          </a:xfrm>
          <a:prstGeom prst="rect">
            <a:avLst/>
          </a:prstGeom>
          <a:noFill/>
        </p:spPr>
      </p:pic>
      <p:pic>
        <p:nvPicPr>
          <p:cNvPr id="6148" name="Picture 4" descr="C:\Users\Олександр\Downloads\Тижні 9-12\Тижні 9-12\Абетка\Р-0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3703608"/>
            <a:ext cx="4039777" cy="27972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218114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кутник 4"/>
          <p:cNvSpPr/>
          <p:nvPr/>
        </p:nvSpPr>
        <p:spPr>
          <a:xfrm>
            <a:off x="1357290" y="2214554"/>
            <a:ext cx="6952286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+mj-lt"/>
                <a:ea typeface="Roboto Black" pitchFamily="2" charset="0"/>
                <a:cs typeface="Roboto Black" pitchFamily="2" charset="0"/>
              </a:rPr>
              <a:t>Тема уроку </a:t>
            </a:r>
            <a:r>
              <a:rPr lang="uk-UA" b="1" dirty="0" smtClean="0">
                <a:latin typeface="+mj-lt"/>
                <a:ea typeface="Roboto Black" pitchFamily="2" charset="0"/>
                <a:cs typeface="Roboto Black" pitchFamily="2" charset="0"/>
              </a:rPr>
              <a:t>:</a:t>
            </a:r>
            <a:endParaRPr lang="uk-UA" b="1" dirty="0" smtClean="0">
              <a:latin typeface="+mj-lt"/>
              <a:ea typeface="Roboto Black" pitchFamily="2" charset="0"/>
              <a:cs typeface="Roboto Black" pitchFamily="2" charset="0"/>
            </a:endParaRPr>
          </a:p>
          <a:p>
            <a:r>
              <a:rPr lang="uk-UA" sz="4400" b="1" dirty="0" smtClean="0">
                <a:solidFill>
                  <a:srgbClr val="FF0000"/>
                </a:solidFill>
              </a:rPr>
              <a:t>Що потрібно для життя рослині, тварині, людині? Ранні овочі — на добре здоров'я</a:t>
            </a:r>
            <a:endParaRPr lang="ru-RU" sz="4400" i="1" dirty="0">
              <a:solidFill>
                <a:srgbClr val="FF0000"/>
              </a:solidFill>
              <a:latin typeface="+mj-lt"/>
              <a:ea typeface="Roboto Black" pitchFamily="2" charset="0"/>
              <a:cs typeface="Roboto Black" pitchFamily="2" charset="0"/>
            </a:endParaRPr>
          </a:p>
        </p:txBody>
      </p:sp>
      <p:sp>
        <p:nvSpPr>
          <p:cNvPr id="7" name="Прямокутник 3"/>
          <p:cNvSpPr/>
          <p:nvPr/>
        </p:nvSpPr>
        <p:spPr>
          <a:xfrm>
            <a:off x="1115976" y="228382"/>
            <a:ext cx="4616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«</a:t>
            </a:r>
            <a:r>
              <a:rPr lang="ru-RU" b="1" dirty="0" err="1" smtClean="0"/>
              <a:t>Що</a:t>
            </a:r>
            <a:r>
              <a:rPr lang="ru-RU" b="1" dirty="0" smtClean="0"/>
              <a:t> </a:t>
            </a:r>
            <a:r>
              <a:rPr lang="ru-RU" b="1" dirty="0" err="1" smtClean="0"/>
              <a:t>потрібно</a:t>
            </a:r>
            <a:r>
              <a:rPr lang="ru-RU" b="1" dirty="0" smtClean="0"/>
              <a:t> для </a:t>
            </a:r>
            <a:r>
              <a:rPr lang="ru-RU" b="1" dirty="0" err="1" smtClean="0"/>
              <a:t>життя</a:t>
            </a:r>
            <a:r>
              <a:rPr lang="uk-UA" b="1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218114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3"/>
          <p:cNvSpPr/>
          <p:nvPr/>
        </p:nvSpPr>
        <p:spPr>
          <a:xfrm>
            <a:off x="1115976" y="228382"/>
            <a:ext cx="4616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«</a:t>
            </a:r>
            <a:r>
              <a:rPr lang="ru-RU" b="1" dirty="0" err="1" smtClean="0"/>
              <a:t>Що</a:t>
            </a:r>
            <a:r>
              <a:rPr lang="ru-RU" b="1" dirty="0" smtClean="0"/>
              <a:t> </a:t>
            </a:r>
            <a:r>
              <a:rPr lang="ru-RU" b="1" dirty="0" err="1" smtClean="0"/>
              <a:t>потрібно</a:t>
            </a:r>
            <a:r>
              <a:rPr lang="ru-RU" b="1" dirty="0" smtClean="0"/>
              <a:t> для </a:t>
            </a:r>
            <a:r>
              <a:rPr lang="ru-RU" b="1" dirty="0" err="1" smtClean="0"/>
              <a:t>життя</a:t>
            </a:r>
            <a:r>
              <a:rPr lang="uk-UA" b="1" dirty="0" smtClean="0"/>
              <a:t>»</a:t>
            </a:r>
            <a:endParaRPr lang="ru-RU" dirty="0"/>
          </a:p>
        </p:txBody>
      </p:sp>
      <p:pic>
        <p:nvPicPr>
          <p:cNvPr id="4" name="Рисунок 3" descr="Результат пошуку зображень за запитом &quot;рослина&quot;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42976" y="928670"/>
            <a:ext cx="3563136" cy="2400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Результат пошуку зображень за запитом &quot;людина&quot;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500694" y="785794"/>
            <a:ext cx="3093991" cy="2698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Результат пошуку зображень за запитом &quot;тварина&quot;"/>
          <p:cNvPicPr/>
          <p:nvPr/>
        </p:nvPicPr>
        <p:blipFill>
          <a:blip r:embed="rId5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857752" y="3857628"/>
            <a:ext cx="3829976" cy="2572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Результат пошуку зображень за запитом &quot;засохла рослина&quot;"/>
          <p:cNvPicPr/>
          <p:nvPr/>
        </p:nvPicPr>
        <p:blipFill>
          <a:blip r:embed="rId6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928662" y="3722279"/>
            <a:ext cx="3214710" cy="21885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2218114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кутник 4"/>
          <p:cNvSpPr/>
          <p:nvPr/>
        </p:nvSpPr>
        <p:spPr>
          <a:xfrm>
            <a:off x="1214414" y="928670"/>
            <a:ext cx="695228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+mj-lt"/>
                <a:ea typeface="Roboto Black" pitchFamily="2" charset="0"/>
                <a:cs typeface="Roboto Black" pitchFamily="2" charset="0"/>
              </a:rPr>
              <a:t>Тема уроку </a:t>
            </a:r>
            <a:r>
              <a:rPr lang="uk-UA" b="1" dirty="0" smtClean="0">
                <a:latin typeface="+mj-lt"/>
                <a:ea typeface="Roboto Black" pitchFamily="2" charset="0"/>
                <a:cs typeface="Roboto Black" pitchFamily="2" charset="0"/>
              </a:rPr>
              <a:t>:</a:t>
            </a:r>
            <a:endParaRPr lang="uk-UA" b="1" dirty="0" smtClean="0">
              <a:latin typeface="+mj-lt"/>
              <a:ea typeface="Roboto Black" pitchFamily="2" charset="0"/>
              <a:cs typeface="Roboto Black" pitchFamily="2" charset="0"/>
            </a:endParaRPr>
          </a:p>
          <a:p>
            <a:r>
              <a:rPr lang="uk-UA" sz="4400" b="1" dirty="0" smtClean="0">
                <a:solidFill>
                  <a:srgbClr val="FF0000"/>
                </a:solidFill>
              </a:rPr>
              <a:t>З чого складається ґрунт? </a:t>
            </a:r>
            <a:endParaRPr lang="ru-RU" sz="4400" i="1" dirty="0">
              <a:solidFill>
                <a:srgbClr val="FF0000"/>
              </a:solidFill>
              <a:latin typeface="+mj-lt"/>
              <a:ea typeface="Roboto Black" pitchFamily="2" charset="0"/>
              <a:cs typeface="Roboto Black" pitchFamily="2" charset="0"/>
            </a:endParaRPr>
          </a:p>
        </p:txBody>
      </p:sp>
      <p:sp>
        <p:nvSpPr>
          <p:cNvPr id="7" name="Прямокутник 3"/>
          <p:cNvSpPr/>
          <p:nvPr/>
        </p:nvSpPr>
        <p:spPr>
          <a:xfrm>
            <a:off x="1115976" y="228382"/>
            <a:ext cx="4616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«</a:t>
            </a:r>
            <a:r>
              <a:rPr lang="ru-RU" b="1" dirty="0" err="1" smtClean="0"/>
              <a:t>Що</a:t>
            </a:r>
            <a:r>
              <a:rPr lang="ru-RU" b="1" dirty="0" smtClean="0"/>
              <a:t> </a:t>
            </a:r>
            <a:r>
              <a:rPr lang="ru-RU" b="1" dirty="0" err="1" smtClean="0"/>
              <a:t>потрібно</a:t>
            </a:r>
            <a:r>
              <a:rPr lang="ru-RU" b="1" dirty="0" smtClean="0"/>
              <a:t> для </a:t>
            </a:r>
            <a:r>
              <a:rPr lang="ru-RU" b="1" dirty="0" err="1" smtClean="0"/>
              <a:t>життя</a:t>
            </a:r>
            <a:r>
              <a:rPr lang="uk-UA" b="1" dirty="0" smtClean="0"/>
              <a:t>»</a:t>
            </a:r>
            <a:endParaRPr lang="ru-RU" dirty="0"/>
          </a:p>
        </p:txBody>
      </p:sp>
      <p:pic>
        <p:nvPicPr>
          <p:cNvPr id="7170" name="Picture 2" descr="C:\Users\Олександр\Downloads\Тижні 9-12\Тижні 9-12\ребус-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428868"/>
            <a:ext cx="6745394" cy="3571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218114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кутник 4"/>
          <p:cNvSpPr/>
          <p:nvPr/>
        </p:nvSpPr>
        <p:spPr>
          <a:xfrm>
            <a:off x="1214414" y="928670"/>
            <a:ext cx="695228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+mj-lt"/>
                <a:ea typeface="Roboto Black" pitchFamily="2" charset="0"/>
                <a:cs typeface="Roboto Black" pitchFamily="2" charset="0"/>
              </a:rPr>
              <a:t>Тема уроку </a:t>
            </a:r>
            <a:r>
              <a:rPr lang="uk-UA" b="1" dirty="0" smtClean="0">
                <a:latin typeface="+mj-lt"/>
                <a:ea typeface="Roboto Black" pitchFamily="2" charset="0"/>
                <a:cs typeface="Roboto Black" pitchFamily="2" charset="0"/>
              </a:rPr>
              <a:t>:</a:t>
            </a:r>
            <a:endParaRPr lang="uk-UA" b="1" dirty="0" smtClean="0">
              <a:latin typeface="+mj-lt"/>
              <a:ea typeface="Roboto Black" pitchFamily="2" charset="0"/>
              <a:cs typeface="Roboto Black" pitchFamily="2" charset="0"/>
            </a:endParaRPr>
          </a:p>
          <a:p>
            <a:r>
              <a:rPr lang="uk-UA" sz="4400" b="1" dirty="0" smtClean="0">
                <a:solidFill>
                  <a:srgbClr val="FF0000"/>
                </a:solidFill>
              </a:rPr>
              <a:t>Природі потрібні всі</a:t>
            </a:r>
            <a:r>
              <a:rPr lang="uk-UA" sz="4400" b="1" dirty="0" smtClean="0">
                <a:solidFill>
                  <a:srgbClr val="FF0000"/>
                </a:solidFill>
              </a:rPr>
              <a:t>? </a:t>
            </a:r>
            <a:endParaRPr lang="ru-RU" sz="4400" i="1" dirty="0">
              <a:solidFill>
                <a:srgbClr val="FF0000"/>
              </a:solidFill>
              <a:latin typeface="+mj-lt"/>
              <a:ea typeface="Roboto Black" pitchFamily="2" charset="0"/>
              <a:cs typeface="Roboto Black" pitchFamily="2" charset="0"/>
            </a:endParaRPr>
          </a:p>
        </p:txBody>
      </p:sp>
      <p:sp>
        <p:nvSpPr>
          <p:cNvPr id="7" name="Прямокутник 3"/>
          <p:cNvSpPr/>
          <p:nvPr/>
        </p:nvSpPr>
        <p:spPr>
          <a:xfrm>
            <a:off x="1115976" y="228382"/>
            <a:ext cx="4616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«</a:t>
            </a:r>
            <a:r>
              <a:rPr lang="ru-RU" b="1" dirty="0" err="1" smtClean="0"/>
              <a:t>Що</a:t>
            </a:r>
            <a:r>
              <a:rPr lang="ru-RU" b="1" dirty="0" smtClean="0"/>
              <a:t> </a:t>
            </a:r>
            <a:r>
              <a:rPr lang="ru-RU" b="1" dirty="0" err="1" smtClean="0"/>
              <a:t>потрібно</a:t>
            </a:r>
            <a:r>
              <a:rPr lang="ru-RU" b="1" dirty="0" smtClean="0"/>
              <a:t> для </a:t>
            </a:r>
            <a:r>
              <a:rPr lang="ru-RU" b="1" dirty="0" err="1" smtClean="0"/>
              <a:t>життя</a:t>
            </a:r>
            <a:r>
              <a:rPr lang="uk-UA" b="1" dirty="0" smtClean="0"/>
              <a:t>»</a:t>
            </a:r>
            <a:endParaRPr lang="ru-RU" dirty="0"/>
          </a:p>
        </p:txBody>
      </p:sp>
      <p:pic>
        <p:nvPicPr>
          <p:cNvPr id="5" name="Рисунок 4" descr="Результат пошуку зображень за запитом &quot;поганка&quot;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1471" y="2071678"/>
            <a:ext cx="3633645" cy="2428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Результат пошуку зображень за запитом &quot;червяки&quot;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00562" y="3286124"/>
            <a:ext cx="4215649" cy="24644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221811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НУШ\Free для вчителів\ЯДС\1 клас ІІ семестр розробки\Тижні 9-12\весна-в-Америке-21-марта-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3207" y="1052736"/>
            <a:ext cx="4128873" cy="2735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052736"/>
            <a:ext cx="4083373" cy="2735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G:\НУШ\Free для вчителів\ЯДС\1 клас ІІ семестр розробки\Тижні 9-12\sta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5796" y="3510136"/>
            <a:ext cx="4392488" cy="292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кутник 9"/>
          <p:cNvSpPr/>
          <p:nvPr/>
        </p:nvSpPr>
        <p:spPr>
          <a:xfrm>
            <a:off x="963576" y="75982"/>
            <a:ext cx="4616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«</a:t>
            </a:r>
            <a:r>
              <a:rPr lang="uk-UA" b="1" dirty="0" smtClean="0"/>
              <a:t>Вітаємо весну»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62224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кутник 4"/>
          <p:cNvSpPr/>
          <p:nvPr/>
        </p:nvSpPr>
        <p:spPr>
          <a:xfrm>
            <a:off x="1285852" y="2071678"/>
            <a:ext cx="6952286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+mj-lt"/>
                <a:ea typeface="Roboto Black" pitchFamily="2" charset="0"/>
                <a:cs typeface="Roboto Black" pitchFamily="2" charset="0"/>
              </a:rPr>
              <a:t>Тема уроку </a:t>
            </a:r>
            <a:r>
              <a:rPr lang="uk-UA" b="1" dirty="0" smtClean="0">
                <a:latin typeface="+mj-lt"/>
                <a:ea typeface="Roboto Black" pitchFamily="2" charset="0"/>
                <a:cs typeface="Roboto Black" pitchFamily="2" charset="0"/>
              </a:rPr>
              <a:t>:</a:t>
            </a:r>
            <a:endParaRPr lang="uk-UA" b="1" dirty="0" smtClean="0">
              <a:latin typeface="+mj-lt"/>
              <a:ea typeface="Roboto Black" pitchFamily="2" charset="0"/>
              <a:cs typeface="Roboto Black" pitchFamily="2" charset="0"/>
            </a:endParaRPr>
          </a:p>
          <a:p>
            <a:r>
              <a:rPr lang="uk-UA" sz="4400" b="1" dirty="0" smtClean="0">
                <a:solidFill>
                  <a:srgbClr val="FF0000"/>
                </a:solidFill>
              </a:rPr>
              <a:t>Як ми отримуємо та передаємо інформацію? Правила безпечної поведінки в Інтернеті</a:t>
            </a:r>
            <a:endParaRPr lang="ru-RU" sz="4400" i="1" dirty="0">
              <a:solidFill>
                <a:srgbClr val="FF0000"/>
              </a:solidFill>
              <a:latin typeface="+mj-lt"/>
              <a:ea typeface="Roboto Black" pitchFamily="2" charset="0"/>
              <a:cs typeface="Roboto Black" pitchFamily="2" charset="0"/>
            </a:endParaRPr>
          </a:p>
        </p:txBody>
      </p:sp>
      <p:sp>
        <p:nvSpPr>
          <p:cNvPr id="7" name="Прямокутник 3"/>
          <p:cNvSpPr/>
          <p:nvPr/>
        </p:nvSpPr>
        <p:spPr>
          <a:xfrm>
            <a:off x="1115976" y="228382"/>
            <a:ext cx="5956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«</a:t>
            </a:r>
            <a:r>
              <a:rPr lang="uk-UA" b="1" dirty="0" smtClean="0"/>
              <a:t>Як ми отримуємо інформацію?</a:t>
            </a:r>
            <a:r>
              <a:rPr lang="uk-UA" b="1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218114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3"/>
          <p:cNvSpPr/>
          <p:nvPr/>
        </p:nvSpPr>
        <p:spPr>
          <a:xfrm>
            <a:off x="1115976" y="228382"/>
            <a:ext cx="5956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«</a:t>
            </a:r>
            <a:r>
              <a:rPr lang="uk-UA" b="1" dirty="0" smtClean="0"/>
              <a:t>Як ми отримуємо інформацію?</a:t>
            </a:r>
            <a:r>
              <a:rPr lang="uk-UA" b="1" dirty="0" smtClean="0"/>
              <a:t>»</a:t>
            </a:r>
            <a:endParaRPr lang="ru-RU" dirty="0"/>
          </a:p>
        </p:txBody>
      </p:sp>
      <p:pic>
        <p:nvPicPr>
          <p:cNvPr id="8195" name="Picture 3" descr="C:\Users\Олександр\Downloads\shutterstock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785926"/>
            <a:ext cx="2891827" cy="1928826"/>
          </a:xfrm>
          <a:prstGeom prst="rect">
            <a:avLst/>
          </a:prstGeom>
          <a:noFill/>
        </p:spPr>
      </p:pic>
      <p:pic>
        <p:nvPicPr>
          <p:cNvPr id="8202" name="Picture 10" descr="C:\Users\Олександр\Downloads\shutterstock_5745567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857628"/>
            <a:ext cx="3857652" cy="2574759"/>
          </a:xfrm>
          <a:prstGeom prst="rect">
            <a:avLst/>
          </a:prstGeom>
          <a:noFill/>
        </p:spPr>
      </p:pic>
      <p:pic>
        <p:nvPicPr>
          <p:cNvPr id="8203" name="Picture 11" descr="C:\Users\Олександр\Downloads\shutterstock_73127398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714356"/>
            <a:ext cx="3268586" cy="2286016"/>
          </a:xfrm>
          <a:prstGeom prst="rect">
            <a:avLst/>
          </a:prstGeom>
          <a:noFill/>
        </p:spPr>
      </p:pic>
      <p:pic>
        <p:nvPicPr>
          <p:cNvPr id="8204" name="Picture 12" descr="C:\Users\Олександр\Downloads\shutterstock_107438581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3570" y="4286256"/>
            <a:ext cx="3303862" cy="2205033"/>
          </a:xfrm>
          <a:prstGeom prst="rect">
            <a:avLst/>
          </a:prstGeom>
          <a:noFill/>
        </p:spPr>
      </p:pic>
      <p:pic>
        <p:nvPicPr>
          <p:cNvPr id="8205" name="Picture 13" descr="C:\Users\Олександр\Downloads\shutterstock_111530472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78" y="642918"/>
            <a:ext cx="2143459" cy="3357586"/>
          </a:xfrm>
          <a:prstGeom prst="rect">
            <a:avLst/>
          </a:prstGeom>
          <a:noFill/>
        </p:spPr>
      </p:pic>
      <p:pic>
        <p:nvPicPr>
          <p:cNvPr id="8206" name="Picture 14" descr="C:\Users\Олександр\Downloads\Тижні 9-12\Тижні 9-12\бібліотека_онлайн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868" y="2500306"/>
            <a:ext cx="3748665" cy="25003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218114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кутник 4"/>
          <p:cNvSpPr/>
          <p:nvPr/>
        </p:nvSpPr>
        <p:spPr>
          <a:xfrm>
            <a:off x="1285852" y="2071678"/>
            <a:ext cx="6952286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+mj-lt"/>
                <a:ea typeface="Roboto Black" pitchFamily="2" charset="0"/>
                <a:cs typeface="Roboto Black" pitchFamily="2" charset="0"/>
              </a:rPr>
              <a:t>Тема уроку </a:t>
            </a:r>
            <a:r>
              <a:rPr lang="uk-UA" b="1" dirty="0" smtClean="0">
                <a:latin typeface="+mj-lt"/>
                <a:ea typeface="Roboto Black" pitchFamily="2" charset="0"/>
                <a:cs typeface="Roboto Black" pitchFamily="2" charset="0"/>
              </a:rPr>
              <a:t>:</a:t>
            </a:r>
            <a:endParaRPr lang="uk-UA" b="1" dirty="0" smtClean="0">
              <a:latin typeface="+mj-lt"/>
              <a:ea typeface="Roboto Black" pitchFamily="2" charset="0"/>
              <a:cs typeface="Roboto Black" pitchFamily="2" charset="0"/>
            </a:endParaRPr>
          </a:p>
          <a:p>
            <a:r>
              <a:rPr lang="uk-UA" sz="4400" b="1" dirty="0" smtClean="0">
                <a:solidFill>
                  <a:srgbClr val="FF0000"/>
                </a:solidFill>
              </a:rPr>
              <a:t>Як поводитися </a:t>
            </a:r>
            <a:r>
              <a:rPr lang="uk-UA" sz="4400" b="1" dirty="0" smtClean="0">
                <a:solidFill>
                  <a:srgbClr val="FF0000"/>
                </a:solidFill>
              </a:rPr>
              <a:t>в бібліотеці? Як ставитися до книжки?</a:t>
            </a:r>
            <a:endParaRPr lang="ru-RU" sz="4400" i="1" dirty="0">
              <a:solidFill>
                <a:srgbClr val="FF0000"/>
              </a:solidFill>
              <a:latin typeface="+mj-lt"/>
              <a:ea typeface="Roboto Black" pitchFamily="2" charset="0"/>
              <a:cs typeface="Roboto Black" pitchFamily="2" charset="0"/>
            </a:endParaRPr>
          </a:p>
        </p:txBody>
      </p:sp>
      <p:sp>
        <p:nvSpPr>
          <p:cNvPr id="7" name="Прямокутник 3"/>
          <p:cNvSpPr/>
          <p:nvPr/>
        </p:nvSpPr>
        <p:spPr>
          <a:xfrm>
            <a:off x="1115976" y="228382"/>
            <a:ext cx="5956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«</a:t>
            </a:r>
            <a:r>
              <a:rPr lang="uk-UA" b="1" dirty="0" smtClean="0"/>
              <a:t>Як ми отримуємо інформацію?</a:t>
            </a:r>
            <a:r>
              <a:rPr lang="uk-UA" b="1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218114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3"/>
          <p:cNvSpPr/>
          <p:nvPr/>
        </p:nvSpPr>
        <p:spPr>
          <a:xfrm>
            <a:off x="1115976" y="228382"/>
            <a:ext cx="5956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«</a:t>
            </a:r>
            <a:r>
              <a:rPr lang="uk-UA" b="1" dirty="0" smtClean="0"/>
              <a:t>Як ми отримуємо інформацію?</a:t>
            </a:r>
            <a:r>
              <a:rPr lang="uk-UA" b="1" dirty="0" smtClean="0"/>
              <a:t>»</a:t>
            </a:r>
            <a:endParaRPr lang="ru-RU" dirty="0"/>
          </a:p>
        </p:txBody>
      </p:sp>
      <p:pic>
        <p:nvPicPr>
          <p:cNvPr id="9218" name="Picture 2" descr="C:\Users\Олександр\Downloads\Тижні 9-12\Тижні 9-12\бібліотека-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857232"/>
            <a:ext cx="6889776" cy="55149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21811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9739" y="908720"/>
            <a:ext cx="6502661" cy="5451101"/>
          </a:xfrm>
          <a:prstGeom prst="rect">
            <a:avLst/>
          </a:prstGeom>
        </p:spPr>
      </p:pic>
      <p:sp>
        <p:nvSpPr>
          <p:cNvPr id="7" name="Прямокутник 6"/>
          <p:cNvSpPr/>
          <p:nvPr/>
        </p:nvSpPr>
        <p:spPr>
          <a:xfrm>
            <a:off x="963576" y="75982"/>
            <a:ext cx="4616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«</a:t>
            </a:r>
            <a:r>
              <a:rPr lang="uk-UA" b="1" dirty="0" smtClean="0"/>
              <a:t>Вітаємо весну»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13806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1691680" y="1268760"/>
            <a:ext cx="662473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+mj-lt"/>
                <a:ea typeface="Roboto Black" pitchFamily="2" charset="0"/>
                <a:cs typeface="Roboto Black" pitchFamily="2" charset="0"/>
              </a:rPr>
              <a:t>Тема уроку </a:t>
            </a:r>
            <a:r>
              <a:rPr lang="uk-UA" b="1" dirty="0" smtClean="0">
                <a:latin typeface="+mj-lt"/>
                <a:ea typeface="Roboto Black" pitchFamily="2" charset="0"/>
                <a:cs typeface="Roboto Black" pitchFamily="2" charset="0"/>
              </a:rPr>
              <a:t>:</a:t>
            </a:r>
          </a:p>
          <a:p>
            <a:endParaRPr lang="uk-UA" b="1" dirty="0">
              <a:latin typeface="+mj-lt"/>
              <a:ea typeface="Roboto Black" pitchFamily="2" charset="0"/>
              <a:cs typeface="Roboto Black" pitchFamily="2" charset="0"/>
            </a:endParaRPr>
          </a:p>
          <a:p>
            <a:endParaRPr lang="uk-UA" b="1" dirty="0" smtClean="0">
              <a:latin typeface="+mj-lt"/>
              <a:ea typeface="Roboto Black" pitchFamily="2" charset="0"/>
              <a:cs typeface="Roboto Black" pitchFamily="2" charset="0"/>
            </a:endParaRPr>
          </a:p>
          <a:p>
            <a:r>
              <a:rPr lang="uk-UA" sz="4400" b="1" dirty="0">
                <a:solidFill>
                  <a:srgbClr val="FF0000"/>
                </a:solidFill>
              </a:rPr>
              <a:t>Весняний день рік годує</a:t>
            </a:r>
            <a:endParaRPr lang="ru-RU" sz="4400" i="1" dirty="0">
              <a:solidFill>
                <a:srgbClr val="FF0000"/>
              </a:solidFill>
              <a:latin typeface="+mj-lt"/>
              <a:ea typeface="Roboto Black" pitchFamily="2" charset="0"/>
              <a:cs typeface="Roboto Black" pitchFamily="2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963576" y="75982"/>
            <a:ext cx="4616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«</a:t>
            </a:r>
            <a:r>
              <a:rPr lang="uk-UA" b="1" dirty="0" smtClean="0"/>
              <a:t>Вітаємо весну»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54966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963576" y="75982"/>
            <a:ext cx="4616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«</a:t>
            </a:r>
            <a:r>
              <a:rPr lang="uk-UA" b="1" dirty="0" smtClean="0"/>
              <a:t>Вітаємо весну»</a:t>
            </a:r>
            <a:endParaRPr lang="ru-RU" dirty="0"/>
          </a:p>
        </p:txBody>
      </p:sp>
      <p:pic>
        <p:nvPicPr>
          <p:cNvPr id="7" name="Рисунок 6" descr="Результат пошуку зображень за запитом &quot;работает на огороде&quot;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620688"/>
            <a:ext cx="5484674" cy="3782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Результат пошуку зображень за запитом &quot;урожай&quot;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89773"/>
            <a:ext cx="4552820" cy="3019999"/>
          </a:xfrm>
          <a:prstGeom prst="rect">
            <a:avLst/>
          </a:prstGeom>
          <a:noFill/>
          <a:ln cmpd="sng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001410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963576" y="75982"/>
            <a:ext cx="4616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«</a:t>
            </a:r>
            <a:r>
              <a:rPr lang="uk-UA" b="1" dirty="0" smtClean="0"/>
              <a:t>Вітаємо весну»</a:t>
            </a:r>
            <a:endParaRPr lang="ru-RU" dirty="0"/>
          </a:p>
        </p:txBody>
      </p:sp>
      <p:pic>
        <p:nvPicPr>
          <p:cNvPr id="1026" name="Picture 2" descr="C:\Users\Олександр\Downloads\Тижні 9-12\Тижні 9-12\Працівники с-г-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131" y="642918"/>
            <a:ext cx="8064869" cy="57022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01410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1691680" y="1268760"/>
            <a:ext cx="662473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+mj-lt"/>
                <a:ea typeface="Roboto Black" pitchFamily="2" charset="0"/>
                <a:cs typeface="Roboto Black" pitchFamily="2" charset="0"/>
              </a:rPr>
              <a:t>Тема уроку </a:t>
            </a:r>
            <a:r>
              <a:rPr lang="uk-UA" b="1" dirty="0" smtClean="0">
                <a:latin typeface="+mj-lt"/>
                <a:ea typeface="Roboto Black" pitchFamily="2" charset="0"/>
                <a:cs typeface="Roboto Black" pitchFamily="2" charset="0"/>
              </a:rPr>
              <a:t>:</a:t>
            </a:r>
          </a:p>
          <a:p>
            <a:endParaRPr lang="uk-UA" b="1" dirty="0">
              <a:latin typeface="+mj-lt"/>
              <a:ea typeface="Roboto Black" pitchFamily="2" charset="0"/>
              <a:cs typeface="Roboto Black" pitchFamily="2" charset="0"/>
            </a:endParaRPr>
          </a:p>
          <a:p>
            <a:endParaRPr lang="uk-UA" b="1" dirty="0" smtClean="0">
              <a:latin typeface="+mj-lt"/>
              <a:ea typeface="Roboto Black" pitchFamily="2" charset="0"/>
              <a:cs typeface="Roboto Black" pitchFamily="2" charset="0"/>
            </a:endParaRPr>
          </a:p>
          <a:p>
            <a:r>
              <a:rPr lang="uk-UA" sz="4400" b="1" dirty="0" smtClean="0">
                <a:solidFill>
                  <a:srgbClr val="FF0000"/>
                </a:solidFill>
              </a:rPr>
              <a:t>Як з’являється на світ курча. Чому яйце — символ Великодня?</a:t>
            </a:r>
            <a:endParaRPr lang="ru-RU" sz="4400" i="1" dirty="0">
              <a:solidFill>
                <a:srgbClr val="FF0000"/>
              </a:solidFill>
              <a:latin typeface="+mj-lt"/>
              <a:ea typeface="Roboto Black" pitchFamily="2" charset="0"/>
              <a:cs typeface="Roboto Black" pitchFamily="2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963576" y="75982"/>
            <a:ext cx="4616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«</a:t>
            </a:r>
            <a:r>
              <a:rPr lang="uk-UA" b="1" dirty="0" smtClean="0"/>
              <a:t>Вітаємо весну»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54966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963576" y="75982"/>
            <a:ext cx="4616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«</a:t>
            </a:r>
            <a:r>
              <a:rPr lang="uk-UA" b="1" dirty="0" smtClean="0"/>
              <a:t>Вітаємо весну»</a:t>
            </a:r>
            <a:endParaRPr lang="ru-RU" dirty="0"/>
          </a:p>
        </p:txBody>
      </p:sp>
      <p:pic>
        <p:nvPicPr>
          <p:cNvPr id="6" name="Рисунок 5" descr="Результат пошуку зображень за запитом &quot;цыплята&quot;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143372" y="714356"/>
            <a:ext cx="3877465" cy="2571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Результат пошуку зображень за запитом &quot;яйце&quot;"/>
          <p:cNvPicPr/>
          <p:nvPr/>
        </p:nvPicPr>
        <p:blipFill>
          <a:blip r:embed="rId5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2571768" cy="2549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Результат пошуку зображень за запитом &quot;курка&quot;"/>
          <p:cNvPicPr/>
          <p:nvPr/>
        </p:nvPicPr>
        <p:blipFill>
          <a:blip r:embed="rId6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43108" y="3357562"/>
            <a:ext cx="5485363" cy="2881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254966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1142976" y="1285860"/>
            <a:ext cx="695228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atin typeface="+mj-lt"/>
                <a:ea typeface="Roboto Black" pitchFamily="2" charset="0"/>
                <a:cs typeface="Roboto Black" pitchFamily="2" charset="0"/>
              </a:rPr>
              <a:t>Тема уроку </a:t>
            </a:r>
            <a:r>
              <a:rPr lang="uk-UA" b="1" dirty="0" smtClean="0">
                <a:latin typeface="+mj-lt"/>
                <a:ea typeface="Roboto Black" pitchFamily="2" charset="0"/>
                <a:cs typeface="Roboto Black" pitchFamily="2" charset="0"/>
              </a:rPr>
              <a:t>:</a:t>
            </a:r>
            <a:endParaRPr lang="uk-UA" b="1" dirty="0" smtClean="0">
              <a:latin typeface="+mj-lt"/>
              <a:ea typeface="Roboto Black" pitchFamily="2" charset="0"/>
              <a:cs typeface="Roboto Black" pitchFamily="2" charset="0"/>
            </a:endParaRPr>
          </a:p>
          <a:p>
            <a:r>
              <a:rPr lang="uk-UA" sz="4400" b="1" dirty="0" smtClean="0">
                <a:solidFill>
                  <a:srgbClr val="FF0000"/>
                </a:solidFill>
              </a:rPr>
              <a:t>Рухлива абетка</a:t>
            </a:r>
            <a:endParaRPr lang="ru-RU" sz="4400" i="1" dirty="0">
              <a:solidFill>
                <a:srgbClr val="FF0000"/>
              </a:solidFill>
              <a:latin typeface="+mj-lt"/>
              <a:ea typeface="Roboto Black" pitchFamily="2" charset="0"/>
              <a:cs typeface="Roboto Black" pitchFamily="2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963576" y="75982"/>
            <a:ext cx="4616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Roboto Black" pitchFamily="2" charset="0"/>
                <a:cs typeface="Roboto Black" pitchFamily="2" charset="0"/>
              </a:rPr>
              <a:t>Тема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 тижня </a:t>
            </a:r>
            <a:r>
              <a:rPr lang="uk-UA" b="1" dirty="0" smtClean="0">
                <a:ea typeface="Roboto Black" pitchFamily="2" charset="0"/>
                <a:cs typeface="Roboto Black" pitchFamily="2" charset="0"/>
              </a:rPr>
              <a:t>«</a:t>
            </a:r>
            <a:r>
              <a:rPr lang="uk-UA" b="1" dirty="0" smtClean="0"/>
              <a:t>Ми знаємо абетку»</a:t>
            </a:r>
            <a:endParaRPr lang="ru-RU" dirty="0"/>
          </a:p>
        </p:txBody>
      </p:sp>
      <p:pic>
        <p:nvPicPr>
          <p:cNvPr id="6" name="Рисунок 5" descr="Результат пошуку зображень за запитом &quot;слово из людей&quot;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85852" y="2428868"/>
            <a:ext cx="6357982" cy="37145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2218114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277</Words>
  <Application>Microsoft Office PowerPoint</Application>
  <PresentationFormat>Экран (4:3)</PresentationFormat>
  <Paragraphs>55</Paragraphs>
  <Slides>23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Windows User</cp:lastModifiedBy>
  <cp:revision>52</cp:revision>
  <dcterms:created xsi:type="dcterms:W3CDTF">2019-12-20T11:47:59Z</dcterms:created>
  <dcterms:modified xsi:type="dcterms:W3CDTF">2020-03-08T20:42:33Z</dcterms:modified>
</cp:coreProperties>
</file>